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7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Average response and acceptance in Athens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873140857392826E-2"/>
          <c:y val="0.30415140921193684"/>
          <c:w val="0.88682414698162726"/>
          <c:h val="0.4099251026529395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FALSE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68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F1F-44DD-9F6D-A28FA103785D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67.6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F1F-44DD-9F6D-A28FA103785D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3.4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F1F-44DD-9F6D-A28FA103785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avg_host_response</c:v>
                </c:pt>
                <c:pt idx="1">
                  <c:v>avg_host_acceptance_rate</c:v>
                </c:pt>
                <c:pt idx="2">
                  <c:v>avg_review_scores_values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68.248094834885705</c:v>
                </c:pt>
                <c:pt idx="1">
                  <c:v>67.686536833192207</c:v>
                </c:pt>
                <c:pt idx="2">
                  <c:v>3.425525831187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F1F-44DD-9F6D-A28FA103785D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TRUE</c:v>
                </c:pt>
              </c:strCache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93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F1F-44DD-9F6D-A28FA103785D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91.5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F1F-44DD-9F6D-A28FA103785D}"/>
                </c:ext>
              </c:extLst>
            </c:dLbl>
            <c:dLbl>
              <c:idx val="2"/>
              <c:layout>
                <c:manualLayout>
                  <c:x val="0"/>
                  <c:y val="-8.3333333333333245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4.5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F1F-44DD-9F6D-A28FA103785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avg_host_response</c:v>
                </c:pt>
                <c:pt idx="1">
                  <c:v>avg_host_acceptance_rate</c:v>
                </c:pt>
                <c:pt idx="2">
                  <c:v>avg_review_scores_values</c:v>
                </c:pt>
              </c:strCache>
            </c:strRef>
          </c:cat>
          <c:val>
            <c:numRef>
              <c:f>Sheet1!$B$3:$D$3</c:f>
              <c:numCache>
                <c:formatCode>General</c:formatCode>
                <c:ptCount val="3"/>
                <c:pt idx="0">
                  <c:v>93.0621364357483</c:v>
                </c:pt>
                <c:pt idx="1">
                  <c:v>91.549709148598595</c:v>
                </c:pt>
                <c:pt idx="2">
                  <c:v>4.5274986788937799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6F1F-44DD-9F6D-A28FA103785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55"/>
        <c:overlap val="-70"/>
        <c:axId val="51480064"/>
        <c:axId val="45853488"/>
      </c:barChart>
      <c:catAx>
        <c:axId val="51480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53488"/>
        <c:crosses val="autoZero"/>
        <c:auto val="1"/>
        <c:lblAlgn val="ctr"/>
        <c:lblOffset val="100"/>
        <c:noMultiLvlLbl val="0"/>
      </c:catAx>
      <c:valAx>
        <c:axId val="45853488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480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9247594050743664E-2"/>
          <c:y val="0.19877768559307415"/>
          <c:w val="0.89019685039370078"/>
          <c:h val="0.5437420982317214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Sheet1!$A$7</c:f>
              <c:strCache>
                <c:ptCount val="1"/>
                <c:pt idx="0">
                  <c:v>FALSE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77.7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ECE-4E39-A733-F4E18FDEE825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84.5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ECE-4E39-A733-F4E18FDEE825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3.6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ECE-4E39-A733-F4E18FDEE82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Sheet1!$B$6:$D$6</c:f>
              <c:strCache>
                <c:ptCount val="3"/>
                <c:pt idx="0">
                  <c:v>avg_host_response</c:v>
                </c:pt>
                <c:pt idx="1">
                  <c:v>avg_host_acceptance_rate</c:v>
                </c:pt>
                <c:pt idx="2">
                  <c:v>avg_review_scores_values</c:v>
                </c:pt>
              </c:strCache>
            </c:strRef>
          </c:cat>
          <c:val>
            <c:numRef>
              <c:f>Sheet1!$B$7:$D$7</c:f>
              <c:numCache>
                <c:formatCode>General</c:formatCode>
                <c:ptCount val="3"/>
                <c:pt idx="0">
                  <c:v>77.793868232224398</c:v>
                </c:pt>
                <c:pt idx="1">
                  <c:v>84.523845007451598</c:v>
                </c:pt>
                <c:pt idx="2">
                  <c:v>3.6901304661177798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ECE-4E39-A733-F4E18FDEE825}"/>
            </c:ext>
          </c:extLst>
        </c:ser>
        <c:ser>
          <c:idx val="1"/>
          <c:order val="1"/>
          <c:tx>
            <c:strRef>
              <c:f>Sheet1!$A$8</c:f>
              <c:strCache>
                <c:ptCount val="1"/>
                <c:pt idx="0">
                  <c:v>TRUE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91.6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ECE-4E39-A733-F4E18FDEE825}"/>
                </c:ext>
              </c:extLst>
            </c:dLbl>
            <c:dLbl>
              <c:idx val="1"/>
              <c:layout>
                <c:manualLayout>
                  <c:x val="-1.0185067526415994E-16"/>
                  <c:y val="-3.2407407407407385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95.2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ECE-4E39-A733-F4E18FDEE825}"/>
                </c:ext>
              </c:extLst>
            </c:dLbl>
            <c:dLbl>
              <c:idx val="2"/>
              <c:layout>
                <c:manualLayout>
                  <c:x val="2.7777777777777779E-3"/>
                  <c:y val="-0.1157407407407408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4.6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ECE-4E39-A733-F4E18FDEE82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Sheet1!$B$6:$D$6</c:f>
              <c:strCache>
                <c:ptCount val="3"/>
                <c:pt idx="0">
                  <c:v>avg_host_response</c:v>
                </c:pt>
                <c:pt idx="1">
                  <c:v>avg_host_acceptance_rate</c:v>
                </c:pt>
                <c:pt idx="2">
                  <c:v>avg_review_scores_values</c:v>
                </c:pt>
              </c:strCache>
            </c:strRef>
          </c:cat>
          <c:val>
            <c:numRef>
              <c:f>Sheet1!$B$8:$D$8</c:f>
              <c:numCache>
                <c:formatCode>General</c:formatCode>
                <c:ptCount val="3"/>
                <c:pt idx="0">
                  <c:v>91.617733990147798</c:v>
                </c:pt>
                <c:pt idx="1">
                  <c:v>95.253668763102695</c:v>
                </c:pt>
                <c:pt idx="2">
                  <c:v>4.65211823092306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6ECE-4E39-A733-F4E18FDEE82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55"/>
        <c:overlap val="-70"/>
        <c:axId val="54874944"/>
        <c:axId val="207298048"/>
      </c:barChart>
      <c:catAx>
        <c:axId val="548749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/>
                  <a:t>Average response and acceptance in thessaloniki </a:t>
                </a:r>
              </a:p>
            </c:rich>
          </c:tx>
          <c:layout>
            <c:manualLayout>
              <c:xMode val="edge"/>
              <c:yMode val="edge"/>
              <c:x val="0.16272090988626423"/>
              <c:y val="3.7615193934091573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298048"/>
        <c:crosses val="autoZero"/>
        <c:auto val="1"/>
        <c:lblAlgn val="ctr"/>
        <c:lblOffset val="100"/>
        <c:noMultiLvlLbl val="0"/>
      </c:catAx>
      <c:valAx>
        <c:axId val="207298048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8749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review_score of Athens </a:t>
            </a:r>
          </a:p>
        </c:rich>
      </c:tx>
      <c:layout>
        <c:manualLayout>
          <c:xMode val="edge"/>
          <c:yMode val="edge"/>
          <c:x val="0"/>
          <c:y val="9.2592592592592587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1786964129483812E-2"/>
          <c:y val="0.1463888888888889"/>
          <c:w val="0.89376859142607179"/>
          <c:h val="0.70987678623505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avg_review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Sheet2!$A$2:$A$3</c:f>
              <c:numCache>
                <c:formatCode>General</c:formatCode>
                <c:ptCount val="2"/>
                <c:pt idx="0">
                  <c:v>0</c:v>
                </c:pt>
                <c:pt idx="1">
                  <c:v>1</c:v>
                </c:pt>
              </c:numCache>
            </c:numRef>
          </c:cat>
          <c:val>
            <c:numRef>
              <c:f>Sheet2!$B$2:$B$3</c:f>
              <c:numCache>
                <c:formatCode>General</c:formatCode>
                <c:ptCount val="2"/>
                <c:pt idx="0">
                  <c:v>3.425525831187</c:v>
                </c:pt>
                <c:pt idx="1">
                  <c:v>4.5274986788937799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12-4821-858B-0978B743D0A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54635392"/>
        <c:axId val="216404576"/>
      </c:barChart>
      <c:catAx>
        <c:axId val="54635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6404576"/>
        <c:crosses val="autoZero"/>
        <c:auto val="1"/>
        <c:lblAlgn val="ctr"/>
        <c:lblOffset val="100"/>
        <c:noMultiLvlLbl val="0"/>
      </c:catAx>
      <c:valAx>
        <c:axId val="216404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635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Average review_score of thessaloniki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Sheet2!$B$6</c:f>
              <c:strCache>
                <c:ptCount val="1"/>
                <c:pt idx="0">
                  <c:v>avg_review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Sheet2!$A$7:$A$8</c:f>
              <c:numCache>
                <c:formatCode>General</c:formatCode>
                <c:ptCount val="2"/>
                <c:pt idx="0">
                  <c:v>0</c:v>
                </c:pt>
                <c:pt idx="1">
                  <c:v>1</c:v>
                </c:pt>
              </c:numCache>
            </c:numRef>
          </c:cat>
          <c:val>
            <c:numRef>
              <c:f>Sheet2!$B$7:$B$8</c:f>
              <c:numCache>
                <c:formatCode>General</c:formatCode>
                <c:ptCount val="2"/>
                <c:pt idx="0">
                  <c:v>3.6901304661177798</c:v>
                </c:pt>
                <c:pt idx="1">
                  <c:v>4.65211823092306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4E-4427-845B-4CCE3DC04DD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215876832"/>
        <c:axId val="206246960"/>
      </c:barChart>
      <c:catAx>
        <c:axId val="21587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246960"/>
        <c:crosses val="autoZero"/>
        <c:auto val="1"/>
        <c:lblAlgn val="ctr"/>
        <c:lblOffset val="100"/>
        <c:noMultiLvlLbl val="0"/>
      </c:catAx>
      <c:valAx>
        <c:axId val="206246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5876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property size comparision of Athens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079914352811164"/>
          <c:y val="0.22780303030303031"/>
          <c:w val="0.86627687986370128"/>
          <c:h val="0.6070711047482700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Sheet7!$Q$56</c:f>
              <c:strCache>
                <c:ptCount val="1"/>
                <c:pt idx="0">
                  <c:v>count_property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Sheet7!$O$57:$P$61</c:f>
              <c:multiLvlStrCache>
                <c:ptCount val="5"/>
                <c:lvl>
                  <c:pt idx="0">
                    <c:v>s</c:v>
                  </c:pt>
                  <c:pt idx="1">
                    <c:v>L</c:v>
                  </c:pt>
                  <c:pt idx="2">
                    <c:v>s</c:v>
                  </c:pt>
                  <c:pt idx="3">
                    <c:v>s</c:v>
                  </c:pt>
                  <c:pt idx="4">
                    <c:v>L</c:v>
                  </c:pt>
                </c:lvl>
                <c:lvl>
                  <c:pt idx="0">
                    <c:v>NULL</c:v>
                  </c:pt>
                  <c:pt idx="1">
                    <c:v>FALSE</c:v>
                  </c:pt>
                  <c:pt idx="2">
                    <c:v>FALSE</c:v>
                  </c:pt>
                  <c:pt idx="3">
                    <c:v>TRUE</c:v>
                  </c:pt>
                  <c:pt idx="4">
                    <c:v>TRUE</c:v>
                  </c:pt>
                </c:lvl>
              </c:multiLvlStrCache>
            </c:multiLvlStrRef>
          </c:cat>
          <c:val>
            <c:numRef>
              <c:f>Sheet7!$Q$57:$Q$61</c:f>
              <c:numCache>
                <c:formatCode>General</c:formatCode>
                <c:ptCount val="5"/>
                <c:pt idx="0">
                  <c:v>1</c:v>
                </c:pt>
                <c:pt idx="1">
                  <c:v>186</c:v>
                </c:pt>
                <c:pt idx="2">
                  <c:v>3961</c:v>
                </c:pt>
                <c:pt idx="3">
                  <c:v>2473</c:v>
                </c:pt>
                <c:pt idx="4">
                  <c:v>155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BB-4947-8A4F-E068AAFBFFC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236424816"/>
        <c:axId val="219009136"/>
      </c:barChart>
      <c:catAx>
        <c:axId val="236424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009136"/>
        <c:crosses val="autoZero"/>
        <c:auto val="1"/>
        <c:lblAlgn val="ctr"/>
        <c:lblOffset val="100"/>
        <c:noMultiLvlLbl val="0"/>
      </c:catAx>
      <c:valAx>
        <c:axId val="2190091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6424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property size comparision of Thessaloniki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2592519685039376E-2"/>
          <c:y val="0.33817920115149336"/>
          <c:w val="0.87296303587051616"/>
          <c:h val="0.506506956681549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Sheet7!$Q$64</c:f>
              <c:strCache>
                <c:ptCount val="1"/>
                <c:pt idx="0">
                  <c:v>count_property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Sheet7!$O$65:$P$68</c:f>
              <c:multiLvlStrCache>
                <c:ptCount val="4"/>
                <c:lvl>
                  <c:pt idx="0">
                    <c:v>L</c:v>
                  </c:pt>
                  <c:pt idx="1">
                    <c:v>s</c:v>
                  </c:pt>
                  <c:pt idx="2">
                    <c:v>s</c:v>
                  </c:pt>
                  <c:pt idx="3">
                    <c:v>L</c:v>
                  </c:pt>
                </c:lvl>
                <c:lvl>
                  <c:pt idx="0">
                    <c:v>FALSE</c:v>
                  </c:pt>
                  <c:pt idx="1">
                    <c:v>FALSE</c:v>
                  </c:pt>
                  <c:pt idx="2">
                    <c:v>TRUE</c:v>
                  </c:pt>
                  <c:pt idx="3">
                    <c:v>TRUE</c:v>
                  </c:pt>
                </c:lvl>
              </c:multiLvlStrCache>
            </c:multiLvlStrRef>
          </c:cat>
          <c:val>
            <c:numRef>
              <c:f>Sheet7!$Q$65:$Q$68</c:f>
              <c:numCache>
                <c:formatCode>General</c:formatCode>
                <c:ptCount val="4"/>
                <c:pt idx="0">
                  <c:v>45</c:v>
                </c:pt>
                <c:pt idx="1">
                  <c:v>1022</c:v>
                </c:pt>
                <c:pt idx="2">
                  <c:v>729</c:v>
                </c:pt>
                <c:pt idx="3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9F-42B2-9D3A-D3DAE059034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206173472"/>
        <c:axId val="206241136"/>
      </c:barChart>
      <c:catAx>
        <c:axId val="206173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241136"/>
        <c:crosses val="autoZero"/>
        <c:auto val="1"/>
        <c:lblAlgn val="ctr"/>
        <c:lblOffset val="100"/>
        <c:noMultiLvlLbl val="0"/>
      </c:catAx>
      <c:valAx>
        <c:axId val="2062411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17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[Book1]Sheet12!PivotTable73</c:name>
    <c:fmtId val="3"/>
  </c:pivotSource>
  <c:chart>
    <c:autoTitleDeleted val="0"/>
    <c:pivotFmts>
      <c:pivotFmt>
        <c:idx val="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9247594050743664E-2"/>
          <c:y val="0.25"/>
          <c:w val="0.76923381452318462"/>
          <c:h val="0.61387357830271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Sheet12!$B$3:$B$4</c:f>
              <c:strCache>
                <c:ptCount val="1"/>
                <c:pt idx="0">
                  <c:v>FALSE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Sheet12!$A$5:$A$6</c:f>
              <c:strCache>
                <c:ptCount val="1"/>
                <c:pt idx="0">
                  <c:v>2022</c:v>
                </c:pt>
              </c:strCache>
            </c:strRef>
          </c:cat>
          <c:val>
            <c:numRef>
              <c:f>Sheet12!$B$5:$B$6</c:f>
              <c:numCache>
                <c:formatCode>General</c:formatCode>
                <c:ptCount val="1"/>
                <c:pt idx="0">
                  <c:v>150.4284869976359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1E-4925-B5C9-8D7D773DEDE4}"/>
            </c:ext>
          </c:extLst>
        </c:ser>
        <c:ser>
          <c:idx val="1"/>
          <c:order val="1"/>
          <c:tx>
            <c:strRef>
              <c:f>Sheet12!$C$3:$C$4</c:f>
              <c:strCache>
                <c:ptCount val="1"/>
                <c:pt idx="0">
                  <c:v>TRUE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Sheet12!$A$5:$A$6</c:f>
              <c:strCache>
                <c:ptCount val="1"/>
                <c:pt idx="0">
                  <c:v>2022</c:v>
                </c:pt>
              </c:strCache>
            </c:strRef>
          </c:cat>
          <c:val>
            <c:numRef>
              <c:f>Sheet12!$C$5:$C$6</c:f>
              <c:numCache>
                <c:formatCode>General</c:formatCode>
                <c:ptCount val="1"/>
                <c:pt idx="0">
                  <c:v>260.87279511533268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1E-4925-B5C9-8D7D773DEDE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55"/>
        <c:overlap val="-70"/>
        <c:axId val="206207072"/>
        <c:axId val="41386560"/>
      </c:barChart>
      <c:catAx>
        <c:axId val="2062070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Avg_price of super host vs host</a:t>
                </a:r>
              </a:p>
            </c:rich>
          </c:tx>
          <c:layout>
            <c:manualLayout>
              <c:xMode val="edge"/>
              <c:yMode val="edge"/>
              <c:x val="0.30924868766404201"/>
              <c:y val="3.7108486439195093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86560"/>
        <c:crosses val="autoZero"/>
        <c:auto val="1"/>
        <c:lblAlgn val="ctr"/>
        <c:lblOffset val="100"/>
        <c:noMultiLvlLbl val="0"/>
      </c:catAx>
      <c:valAx>
        <c:axId val="41386560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207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[Book1]Sheet13!PivotTable74</c:name>
    <c:fmtId val="4"/>
  </c:pivotSource>
  <c:chart>
    <c:autoTitleDeleted val="0"/>
    <c:pivotFmts>
      <c:pivotFmt>
        <c:idx val="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8.4803149606299214E-2"/>
          <c:y val="0.28240740740740738"/>
          <c:w val="0.76923381452318462"/>
          <c:h val="0.5814661708953047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Sheet13!$B$3:$B$4</c:f>
              <c:strCache>
                <c:ptCount val="1"/>
                <c:pt idx="0">
                  <c:v>FALSE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Sheet13!$A$5:$A$6</c:f>
              <c:strCache>
                <c:ptCount val="1"/>
                <c:pt idx="0">
                  <c:v>2022</c:v>
                </c:pt>
              </c:strCache>
            </c:strRef>
          </c:cat>
          <c:val>
            <c:numRef>
              <c:f>Sheet13!$B$5:$B$6</c:f>
              <c:numCache>
                <c:formatCode>General</c:formatCode>
                <c:ptCount val="1"/>
                <c:pt idx="0">
                  <c:v>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D2-4600-B00C-EB7EB549A8BF}"/>
            </c:ext>
          </c:extLst>
        </c:ser>
        <c:ser>
          <c:idx val="1"/>
          <c:order val="1"/>
          <c:tx>
            <c:strRef>
              <c:f>Sheet13!$C$3:$C$4</c:f>
              <c:strCache>
                <c:ptCount val="1"/>
                <c:pt idx="0">
                  <c:v>TRUE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Sheet13!$A$5:$A$6</c:f>
              <c:strCache>
                <c:ptCount val="1"/>
                <c:pt idx="0">
                  <c:v>2022</c:v>
                </c:pt>
              </c:strCache>
            </c:strRef>
          </c:cat>
          <c:val>
            <c:numRef>
              <c:f>Sheet13!$C$5:$C$6</c:f>
              <c:numCache>
                <c:formatCode>General</c:formatCode>
                <c:ptCount val="1"/>
                <c:pt idx="0">
                  <c:v>137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AD2-4600-B00C-EB7EB549A8B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55"/>
        <c:overlap val="-70"/>
        <c:axId val="218735408"/>
        <c:axId val="291763712"/>
      </c:barChart>
      <c:catAx>
        <c:axId val="2187354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Avg_price of super host vs host</a:t>
                </a:r>
              </a:p>
            </c:rich>
          </c:tx>
          <c:layout>
            <c:manualLayout>
              <c:xMode val="edge"/>
              <c:yMode val="edge"/>
              <c:x val="0.27446172353455817"/>
              <c:y val="3.6803732866724985E-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1763712"/>
        <c:crosses val="autoZero"/>
        <c:auto val="1"/>
        <c:lblAlgn val="ctr"/>
        <c:lblOffset val="100"/>
        <c:noMultiLvlLbl val="0"/>
      </c:catAx>
      <c:valAx>
        <c:axId val="291763712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8735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6024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5000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1607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89116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549272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967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5160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870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7503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196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7978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5146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397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027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7802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7079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AC409-5353-4015-B035-C2B5ADB4BAAE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56EA993-A717-45BD-BD19-F55D2155E5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8024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EF63F-4BE3-402E-A32C-85BA59628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Host Behaviour Analysis For Property Rental </a:t>
            </a:r>
            <a:br>
              <a:rPr lang="en-IN" dirty="0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IN" dirty="0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Company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867C9B-315E-4CE4-B8C0-1C5B8CBFD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661" y="1922227"/>
            <a:ext cx="9687339" cy="4952998"/>
          </a:xfrm>
          <a:prstGeom prst="rect">
            <a:avLst/>
          </a:prstGeo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F699E18-A804-4711-9531-FCC4648E8666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 flipV="1">
            <a:off x="11504608" y="1497495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9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2146A-0BD5-478F-975C-C08D7467E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AC4CF-A07F-458A-AFA0-BF9E3224C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3172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C9A72-5CCE-4745-9869-E40EF638C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tx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DATA OVERVIEW</a:t>
            </a:r>
            <a:endParaRPr lang="en-IN" dirty="0"/>
          </a:p>
        </p:txBody>
      </p:sp>
      <p:pic>
        <p:nvPicPr>
          <p:cNvPr id="4" name="Picture 2" descr="https://lh6.googleusercontent.com/Bx9yMRSXC3IDAZy4l8KutSnlT0sA6Kbp-1c6aFwQuEMS7KpO2O98pOI6sHUvr4Tfb7ct40MWUWsVo_vB6RSTts9XEsJLfLwp_by-aVwC5k4zONjMCMqDY8whsdUchDNPwLBWZQ4pjEWsQD8p3g">
            <a:extLst>
              <a:ext uri="{FF2B5EF4-FFF2-40B4-BE49-F238E27FC236}">
                <a16:creationId xmlns:a16="http://schemas.microsoft.com/office/drawing/2014/main" id="{5EC9434F-E6B7-490B-98E6-8784E20D9C1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925" y="1905000"/>
            <a:ext cx="8911687" cy="4328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 descr="Research">
            <a:extLst>
              <a:ext uri="{FF2B5EF4-FFF2-40B4-BE49-F238E27FC236}">
                <a16:creationId xmlns:a16="http://schemas.microsoft.com/office/drawing/2014/main" id="{6ACC8C4E-3096-4FF5-AEB8-19439801B3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92925" y="62411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046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926A0-31D3-4065-BAB5-2FCA03514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Different metrics to give the insight between Super Host and Other Hosts </a:t>
            </a:r>
            <a:b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on </a:t>
            </a:r>
            <a:b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1600" dirty="0">
                <a:latin typeface="Calibri" panose="020F0502020204030204" pitchFamily="34" charset="0"/>
                <a:cs typeface="Calibri" panose="020F0502020204030204" pitchFamily="34" charset="0"/>
              </a:rPr>
              <a:t>instant booking, identity verified and average number of bookings</a:t>
            </a:r>
            <a:endParaRPr lang="en-IN" sz="16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5F0E19-4AE5-46B7-8CCE-FC77639450C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592923" y="3230219"/>
            <a:ext cx="3852133" cy="3627782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1869D57-0C09-473E-9829-B2B26E88FE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92924" y="2464904"/>
            <a:ext cx="9599075" cy="689113"/>
          </a:xfrm>
        </p:spPr>
        <p:txBody>
          <a:bodyPr/>
          <a:lstStyle/>
          <a:p>
            <a:r>
              <a:rPr lang="en-IN" dirty="0"/>
              <a:t>Athens                                                                                         Thessaloniki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998200-501D-4EA9-869E-6F6613CF9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5861" y="3154017"/>
            <a:ext cx="3896139" cy="3703983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79DD4FD-7129-4CCB-9325-DB427EE9F8AF}"/>
              </a:ext>
            </a:extLst>
          </p:cNvPr>
          <p:cNvSpPr/>
          <p:nvPr/>
        </p:nvSpPr>
        <p:spPr>
          <a:xfrm>
            <a:off x="2592925" y="1749668"/>
            <a:ext cx="2372139" cy="5830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True=Super Host</a:t>
            </a:r>
          </a:p>
          <a:p>
            <a:r>
              <a:rPr lang="en-IN" dirty="0"/>
              <a:t>False=Host         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0707192-7F29-4DEF-87B9-E4A19780A763}"/>
              </a:ext>
            </a:extLst>
          </p:cNvPr>
          <p:cNvSpPr/>
          <p:nvPr/>
        </p:nvSpPr>
        <p:spPr>
          <a:xfrm>
            <a:off x="2592924" y="2560121"/>
            <a:ext cx="349058" cy="1963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B0D29B4B-97EB-4060-BD91-47F986CF3AEA}"/>
              </a:ext>
            </a:extLst>
          </p:cNvPr>
          <p:cNvSpPr/>
          <p:nvPr/>
        </p:nvSpPr>
        <p:spPr>
          <a:xfrm>
            <a:off x="10972800" y="2533616"/>
            <a:ext cx="349058" cy="19633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631B0C-9DFF-4ECC-A081-F372BCEC1D64}"/>
              </a:ext>
            </a:extLst>
          </p:cNvPr>
          <p:cNvCxnSpPr>
            <a:stCxn id="8" idx="2"/>
          </p:cNvCxnSpPr>
          <p:nvPr/>
        </p:nvCxnSpPr>
        <p:spPr>
          <a:xfrm flipH="1">
            <a:off x="7381461" y="3154017"/>
            <a:ext cx="11001" cy="37039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phic 14" descr="Schoolhouse">
            <a:extLst>
              <a:ext uri="{FF2B5EF4-FFF2-40B4-BE49-F238E27FC236}">
                <a16:creationId xmlns:a16="http://schemas.microsoft.com/office/drawing/2014/main" id="{B59D5D7A-2E79-40C1-996E-003D8D8DC2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35261" y="231581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527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12A72-417E-4273-B8C4-E21A1A5FF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593" y="624110"/>
            <a:ext cx="9293019" cy="576262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>
                    <a:lumMod val="75000"/>
                  </a:schemeClr>
                </a:solidFill>
              </a:rPr>
              <a:t>Top 3 crucial metrics one needs to maintain to become a Super Host</a:t>
            </a:r>
            <a:endParaRPr lang="en-IN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4C6E8-44B4-47B9-B61A-48F4D431F3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61770" y="1721535"/>
            <a:ext cx="3992732" cy="576262"/>
          </a:xfrm>
        </p:spPr>
        <p:txBody>
          <a:bodyPr/>
          <a:lstStyle/>
          <a:p>
            <a:r>
              <a:rPr lang="en-IN" dirty="0"/>
              <a:t>                                                                                               </a:t>
            </a:r>
          </a:p>
          <a:p>
            <a:endParaRPr lang="en-IN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1790E51-C8A2-4D0C-BE49-8860985EF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53107" y="5611666"/>
            <a:ext cx="4342893" cy="934908"/>
          </a:xfrm>
        </p:spPr>
        <p:txBody>
          <a:bodyPr>
            <a:normAutofit fontScale="7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If avg_response is more than 77, than the probability to become Superhost is higher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If avg_acceptance is more than 72, than the probability to become superhost is higher </a:t>
            </a:r>
          </a:p>
          <a:p>
            <a:endParaRPr lang="en-I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EDA1F58-DEEC-43A6-B91E-E146018AA8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138942" y="2156998"/>
            <a:ext cx="10023426" cy="576262"/>
          </a:xfrm>
        </p:spPr>
        <p:txBody>
          <a:bodyPr/>
          <a:lstStyle/>
          <a:p>
            <a:r>
              <a:rPr lang="en-IN" dirty="0"/>
              <a:t>Athens                                                                            Thessaloniki                                                               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90839DA3-65A3-49F5-AAD5-5578F78308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535656" y="5611666"/>
            <a:ext cx="4455337" cy="1064748"/>
          </a:xfrm>
        </p:spPr>
        <p:txBody>
          <a:bodyPr>
            <a:normAutofit fontScale="7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If avg_response is more than 83, than the probability to become superhost is higher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If avg_acceptance is more than 82, than the probability to become superhost is higher </a:t>
            </a:r>
          </a:p>
          <a:p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C645F61-2A85-47E3-8522-577889AA32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678824"/>
              </p:ext>
            </p:extLst>
          </p:nvPr>
        </p:nvGraphicFramePr>
        <p:xfrm>
          <a:off x="1992932" y="2796208"/>
          <a:ext cx="4572000" cy="2678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DB2F834-6CD2-4C9E-8796-ECDD8B909EB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1798566"/>
              </p:ext>
            </p:extLst>
          </p:nvPr>
        </p:nvGraphicFramePr>
        <p:xfrm>
          <a:off x="7535656" y="2796209"/>
          <a:ext cx="4572000" cy="26781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0EF8F19-4035-4B06-A05E-340BB3B1F1B1}"/>
              </a:ext>
            </a:extLst>
          </p:cNvPr>
          <p:cNvSpPr/>
          <p:nvPr/>
        </p:nvSpPr>
        <p:spPr>
          <a:xfrm>
            <a:off x="2211593" y="1144135"/>
            <a:ext cx="2067339" cy="7951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True=Super Host</a:t>
            </a:r>
          </a:p>
          <a:p>
            <a:r>
              <a:rPr lang="en-IN" dirty="0"/>
              <a:t>False=Host</a:t>
            </a:r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888DBC5C-B25C-4ACF-A034-D053AAFEE688}"/>
              </a:ext>
            </a:extLst>
          </p:cNvPr>
          <p:cNvSpPr/>
          <p:nvPr/>
        </p:nvSpPr>
        <p:spPr>
          <a:xfrm>
            <a:off x="3988903" y="2435924"/>
            <a:ext cx="5353878" cy="15776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2EB9492-0F61-4729-B5A6-81B7DC7726E5}"/>
              </a:ext>
            </a:extLst>
          </p:cNvPr>
          <p:cNvCxnSpPr>
            <a:cxnSpLocks/>
          </p:cNvCxnSpPr>
          <p:nvPr/>
        </p:nvCxnSpPr>
        <p:spPr>
          <a:xfrm>
            <a:off x="6824870" y="2822713"/>
            <a:ext cx="29632" cy="40352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993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317195F2-F322-4452-8A5C-00D2C0017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007919"/>
          </a:xfrm>
        </p:spPr>
        <p:txBody>
          <a:bodyPr>
            <a:normAutofit fontScale="90000"/>
          </a:bodyPr>
          <a:lstStyle/>
          <a:p>
            <a:r>
              <a:rPr lang="en-IN" dirty="0"/>
              <a:t>Athens                                            Thessaloniki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F93DB16-C13D-43F8-84E6-9E11076F97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86001" y="4936984"/>
            <a:ext cx="4313864" cy="1007918"/>
          </a:xfrm>
        </p:spPr>
        <p:txBody>
          <a:bodyPr>
            <a:normAutofit fontScale="7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If avg_rating is more than 4.5, than the probability to become superhost is higher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If avg_rating is less than 3.4, than the probability to become superhost is very less </a:t>
            </a:r>
          </a:p>
          <a:p>
            <a:endParaRPr lang="en-IN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5001528-C05F-45C1-9BA1-3B22B279B6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90747" y="4895926"/>
            <a:ext cx="4313864" cy="1007918"/>
          </a:xfrm>
        </p:spPr>
        <p:txBody>
          <a:bodyPr>
            <a:normAutofit fontScale="7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If avg_rating is more than 4.6, than the probability to become superhost is higher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If avg_rating is less than 3.6, than the probability to become superhost is very less </a:t>
            </a:r>
          </a:p>
          <a:p>
            <a:endParaRPr lang="en-IN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945CA48-4FFA-4F79-9684-96B9C54A09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802549"/>
              </p:ext>
            </p:extLst>
          </p:nvPr>
        </p:nvGraphicFramePr>
        <p:xfrm>
          <a:off x="2286001" y="1788668"/>
          <a:ext cx="4572000" cy="3004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52A52E79-0BF2-4172-9364-C77D9028EE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2724679"/>
              </p:ext>
            </p:extLst>
          </p:nvPr>
        </p:nvGraphicFramePr>
        <p:xfrm>
          <a:off x="7620000" y="1792357"/>
          <a:ext cx="4572000" cy="2885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2CB2BD13-F985-415C-BCF0-7A1A0CAC3850}"/>
              </a:ext>
            </a:extLst>
          </p:cNvPr>
          <p:cNvSpPr/>
          <p:nvPr/>
        </p:nvSpPr>
        <p:spPr>
          <a:xfrm>
            <a:off x="4386471" y="870201"/>
            <a:ext cx="4412972" cy="24298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040A626-8474-4B99-A51B-84D7667C1EE8}"/>
              </a:ext>
            </a:extLst>
          </p:cNvPr>
          <p:cNvCxnSpPr>
            <a:stCxn id="10" idx="2"/>
          </p:cNvCxnSpPr>
          <p:nvPr/>
        </p:nvCxnSpPr>
        <p:spPr>
          <a:xfrm flipH="1">
            <a:off x="7048767" y="1632029"/>
            <a:ext cx="1" cy="5100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077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9CA38-90BC-4394-877B-9F1B32DBA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Common Insight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3E1CE-C450-46B1-BC1E-267D40B70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439478"/>
          </a:xfrm>
        </p:spPr>
        <p:txBody>
          <a:bodyPr/>
          <a:lstStyle/>
          <a:p>
            <a:r>
              <a:rPr lang="en-IN" dirty="0"/>
              <a:t>avg_acceptance of superhost in Thessaloniki is 10% more than that of Athens</a:t>
            </a:r>
          </a:p>
          <a:p>
            <a:r>
              <a:rPr lang="en-IN" dirty="0"/>
              <a:t>avg_response of superhost in Thessaloniki is 5% more than that of Athens In both the cities , if avg_response is more than 80, avg_acceptance is more than 75 and rating is more than 4.5 , than their are huge chances that host can become a superhost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 avg_acceptance of host in Thessaloniki  is 23% more than that of Athens</a:t>
            </a:r>
          </a:p>
          <a:p>
            <a:r>
              <a:rPr lang="en-IN" dirty="0"/>
              <a:t> avg_response of host in Thessaloniki is 21% more than that of Athens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D9470BC-8A3A-4282-81B2-9CA43D274D25}"/>
              </a:ext>
            </a:extLst>
          </p:cNvPr>
          <p:cNvSpPr/>
          <p:nvPr/>
        </p:nvSpPr>
        <p:spPr>
          <a:xfrm>
            <a:off x="3458817" y="5433391"/>
            <a:ext cx="7394713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These insights plays a vital role for any </a:t>
            </a:r>
            <a:r>
              <a:rPr lang="en-IN" b="1" dirty="0"/>
              <a:t>HOST</a:t>
            </a:r>
            <a:r>
              <a:rPr lang="en-IN" dirty="0"/>
              <a:t> to become a </a:t>
            </a:r>
            <a:r>
              <a:rPr lang="en-IN" b="1" dirty="0"/>
              <a:t>SUPERHOST</a:t>
            </a:r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2159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9AA91C6-4B19-4E5C-8ED5-9255A3849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624109"/>
            <a:ext cx="9599076" cy="2728691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tx1">
                    <a:lumMod val="75000"/>
                  </a:schemeClr>
                </a:solidFill>
              </a:rPr>
              <a:t>Comments of reviewers vary for listings of Super Hosts vs Other Hosts    </a:t>
            </a: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800" b="1" dirty="0">
                <a:solidFill>
                  <a:schemeClr val="tx1">
                    <a:lumMod val="75000"/>
                  </a:schemeClr>
                </a:solidFill>
              </a:rPr>
              <a:t>Athens                                                                                          Thessaloniki      </a:t>
            </a: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800" b="1" dirty="0">
                <a:solidFill>
                  <a:schemeClr val="tx1">
                    <a:lumMod val="75000"/>
                  </a:schemeClr>
                </a:solidFill>
              </a:rPr>
              <a:t>                                  </a:t>
            </a:r>
            <a:endParaRPr lang="en-IN" sz="18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A050EA-20CC-4FC2-AD44-5CB64C73C620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2592924" y="3505200"/>
            <a:ext cx="4213225" cy="3352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D1BDF8-79EA-4645-924E-711FFBEBD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3409950"/>
            <a:ext cx="4419600" cy="3448050"/>
          </a:xfrm>
          <a:prstGeom prst="rect">
            <a:avLst/>
          </a:prstGeom>
        </p:spPr>
      </p:pic>
      <p:sp>
        <p:nvSpPr>
          <p:cNvPr id="12" name="Arrow: Left-Right 11">
            <a:extLst>
              <a:ext uri="{FF2B5EF4-FFF2-40B4-BE49-F238E27FC236}">
                <a16:creationId xmlns:a16="http://schemas.microsoft.com/office/drawing/2014/main" id="{C07EA1D7-D13D-4710-8DDC-AD007D939442}"/>
              </a:ext>
            </a:extLst>
          </p:cNvPr>
          <p:cNvSpPr/>
          <p:nvPr/>
        </p:nvSpPr>
        <p:spPr>
          <a:xfrm>
            <a:off x="3644349" y="1311966"/>
            <a:ext cx="5420138" cy="11927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D290936-5568-42D2-8465-9FAEF54BFDC4}"/>
              </a:ext>
            </a:extLst>
          </p:cNvPr>
          <p:cNvSpPr/>
          <p:nvPr/>
        </p:nvSpPr>
        <p:spPr>
          <a:xfrm>
            <a:off x="2844715" y="2389532"/>
            <a:ext cx="2363389" cy="7665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Super Host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BAEA1D9-3645-4D96-A991-69681BF014D7}"/>
              </a:ext>
            </a:extLst>
          </p:cNvPr>
          <p:cNvSpPr/>
          <p:nvPr/>
        </p:nvSpPr>
        <p:spPr>
          <a:xfrm>
            <a:off x="9130748" y="2389532"/>
            <a:ext cx="2373863" cy="7665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Host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6645602-B74F-407B-B433-8DE11D87F6AF}"/>
              </a:ext>
            </a:extLst>
          </p:cNvPr>
          <p:cNvCxnSpPr>
            <a:stCxn id="11" idx="2"/>
          </p:cNvCxnSpPr>
          <p:nvPr/>
        </p:nvCxnSpPr>
        <p:spPr>
          <a:xfrm>
            <a:off x="7392462" y="3352800"/>
            <a:ext cx="2251" cy="35052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663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673C86-4A8A-4CD3-850A-B2F0441D5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0"/>
            <a:ext cx="8911687" cy="1577009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tx1">
                    <a:lumMod val="75000"/>
                  </a:schemeClr>
                </a:solidFill>
              </a:rPr>
              <a:t>Super Hosts tend to have large property types as compared to Other Hosts</a:t>
            </a:r>
            <a:endParaRPr lang="en-IN" sz="18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C057C8-1097-4204-827B-FF0EF1EB3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9212" y="1345304"/>
            <a:ext cx="9524181" cy="576262"/>
          </a:xfrm>
        </p:spPr>
        <p:txBody>
          <a:bodyPr/>
          <a:lstStyle/>
          <a:p>
            <a:r>
              <a:rPr lang="en-IN" dirty="0"/>
              <a:t>Athens                                                              Thessaloniki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2EECE5A-DAE2-4C67-AEBD-C8D66F94093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46804971"/>
              </p:ext>
            </p:extLst>
          </p:nvPr>
        </p:nvGraphicFramePr>
        <p:xfrm>
          <a:off x="2400301" y="1921566"/>
          <a:ext cx="4343400" cy="335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BDAAF61-B4C0-46F8-AF0B-FB0E8B07B2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05610" y="5390806"/>
            <a:ext cx="4607784" cy="1288290"/>
          </a:xfrm>
        </p:spPr>
        <p:txBody>
          <a:bodyPr/>
          <a:lstStyle/>
          <a:p>
            <a:r>
              <a:rPr lang="en-US" sz="1600" dirty="0"/>
              <a:t>5.14% of host have large property and 3.80% of </a:t>
            </a:r>
            <a:r>
              <a:rPr lang="en-US" sz="1600" dirty="0" err="1"/>
              <a:t>superhost</a:t>
            </a:r>
            <a:r>
              <a:rPr lang="en-US" sz="1600" dirty="0"/>
              <a:t> have large property so we can say that size of property does not play a big role in making </a:t>
            </a:r>
            <a:r>
              <a:rPr lang="en-US" sz="1600" dirty="0" err="1"/>
              <a:t>superhost</a:t>
            </a:r>
            <a:endParaRPr lang="en-IN" sz="16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7A8DD05-5319-495C-B0BC-6621C341A7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589213" y="5512696"/>
            <a:ext cx="4540457" cy="1345304"/>
          </a:xfrm>
        </p:spPr>
        <p:txBody>
          <a:bodyPr>
            <a:normAutofit/>
          </a:bodyPr>
          <a:lstStyle/>
          <a:p>
            <a:r>
              <a:rPr lang="en-US" sz="1600" dirty="0"/>
              <a:t>3.92% of host have large property and 3.78% of </a:t>
            </a:r>
            <a:r>
              <a:rPr lang="en-US" sz="1600" dirty="0" err="1"/>
              <a:t>superhost</a:t>
            </a:r>
            <a:r>
              <a:rPr lang="en-US" sz="1600" dirty="0"/>
              <a:t> have large property so we can say that size of property does not play a big role in making </a:t>
            </a:r>
            <a:r>
              <a:rPr lang="en-US" sz="1600" dirty="0" err="1"/>
              <a:t>superhost</a:t>
            </a:r>
            <a:endParaRPr lang="en-IN" sz="1600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43D63A2-EE58-4243-B0B8-8402301977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1640000"/>
              </p:ext>
            </p:extLst>
          </p:nvPr>
        </p:nvGraphicFramePr>
        <p:xfrm>
          <a:off x="7620000" y="1865140"/>
          <a:ext cx="4572000" cy="32375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709FD6E-63EF-44F1-A775-EBF779704A26}"/>
              </a:ext>
            </a:extLst>
          </p:cNvPr>
          <p:cNvSpPr/>
          <p:nvPr/>
        </p:nvSpPr>
        <p:spPr>
          <a:xfrm>
            <a:off x="3201707" y="344557"/>
            <a:ext cx="7460795" cy="9593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The property which have more than 7 accommodates are considered as large property (L)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The property which have less than or equal 7 accommodates are considered as small property</a:t>
            </a:r>
            <a:endParaRPr lang="en-IN" dirty="0"/>
          </a:p>
          <a:p>
            <a:pPr algn="ctr"/>
            <a:endParaRPr lang="en-IN" dirty="0"/>
          </a:p>
        </p:txBody>
      </p:sp>
      <p:sp>
        <p:nvSpPr>
          <p:cNvPr id="12" name="Arrow: Left-Right 11">
            <a:extLst>
              <a:ext uri="{FF2B5EF4-FFF2-40B4-BE49-F238E27FC236}">
                <a16:creationId xmlns:a16="http://schemas.microsoft.com/office/drawing/2014/main" id="{56B7EA6F-718D-4B09-9A89-B504FD811424}"/>
              </a:ext>
            </a:extLst>
          </p:cNvPr>
          <p:cNvSpPr/>
          <p:nvPr/>
        </p:nvSpPr>
        <p:spPr>
          <a:xfrm>
            <a:off x="4055165" y="1542234"/>
            <a:ext cx="4704522" cy="32290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41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7EF84-35D1-41CB-B1B6-090148985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2278116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tx1">
                    <a:lumMod val="75000"/>
                  </a:schemeClr>
                </a:solidFill>
              </a:rPr>
              <a:t>Average price and availability of the listings for the upcoming year between Super Hosts and Other Hosts</a:t>
            </a: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br>
              <a:rPr lang="en-US" sz="1800" b="1" dirty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800" b="1" dirty="0">
                <a:solidFill>
                  <a:schemeClr val="tx1">
                    <a:lumMod val="75000"/>
                  </a:schemeClr>
                </a:solidFill>
              </a:rPr>
              <a:t>Athens                                                                                   Thessaloniki</a:t>
            </a:r>
            <a:endParaRPr lang="en-IN" sz="18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A198D0B-906D-4B36-8437-58DD6BA25F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6873383"/>
              </p:ext>
            </p:extLst>
          </p:nvPr>
        </p:nvGraphicFramePr>
        <p:xfrm>
          <a:off x="2456691" y="2902226"/>
          <a:ext cx="4712735" cy="33316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39C6590-871C-4F97-A1E7-7404B83A30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4560947"/>
              </p:ext>
            </p:extLst>
          </p:nvPr>
        </p:nvGraphicFramePr>
        <p:xfrm>
          <a:off x="7620000" y="2902226"/>
          <a:ext cx="4572000" cy="3009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ACEC1972-04C8-4073-AD63-3ED976D7EBA5}"/>
              </a:ext>
            </a:extLst>
          </p:cNvPr>
          <p:cNvSpPr/>
          <p:nvPr/>
        </p:nvSpPr>
        <p:spPr>
          <a:xfrm>
            <a:off x="3922643" y="1961322"/>
            <a:ext cx="4532244" cy="4846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16088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843</TotalTime>
  <Words>545</Words>
  <Application>Microsoft Office PowerPoint</Application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Wisp</vt:lpstr>
      <vt:lpstr>Host Behaviour Analysis For Property Rental  Company</vt:lpstr>
      <vt:lpstr>      DATA OVERVIEW</vt:lpstr>
      <vt:lpstr>Different metrics to give the insight between Super Host and Other Hosts  on  instant booking, identity verified and average number of bookings</vt:lpstr>
      <vt:lpstr>Top 3 crucial metrics one needs to maintain to become a Super Host</vt:lpstr>
      <vt:lpstr>Athens                                            Thessaloniki</vt:lpstr>
      <vt:lpstr>Common Insight</vt:lpstr>
      <vt:lpstr>Comments of reviewers vary for listings of Super Hosts vs Other Hosts      Athens                                                                                          Thessaloniki                                              </vt:lpstr>
      <vt:lpstr>Super Hosts tend to have large property types as compared to Other Hosts</vt:lpstr>
      <vt:lpstr>Average price and availability of the listings for the upcoming year between Super Hosts and Other Hosts    Athens                                                                                   Thessaloniki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Host Behaviour Analysis For Property Rental  Company</dc:title>
  <dc:creator>PC</dc:creator>
  <cp:lastModifiedBy>PC</cp:lastModifiedBy>
  <cp:revision>22</cp:revision>
  <dcterms:created xsi:type="dcterms:W3CDTF">2022-09-16T08:04:49Z</dcterms:created>
  <dcterms:modified xsi:type="dcterms:W3CDTF">2022-09-16T22:08:07Z</dcterms:modified>
</cp:coreProperties>
</file>

<file path=docProps/thumbnail.jpeg>
</file>